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saveSubsetFonts="1" conformance="strict">
  <p:sldMasterIdLst>
    <p:sldMasterId id="2147483762" r:id="rId1"/>
  </p:sldMasterIdLst>
  <p:notesMasterIdLst>
    <p:notesMasterId r:id="rId14"/>
  </p:notesMasterIdLst>
  <p:sldIdLst>
    <p:sldId id="272" r:id="rId2"/>
    <p:sldId id="258" r:id="rId3"/>
    <p:sldId id="270" r:id="rId4"/>
    <p:sldId id="271" r:id="rId5"/>
    <p:sldId id="263" r:id="rId6"/>
    <p:sldId id="259" r:id="rId7"/>
    <p:sldId id="266" r:id="rId8"/>
    <p:sldId id="275" r:id="rId9"/>
    <p:sldId id="268" r:id="rId10"/>
    <p:sldId id="274" r:id="rId11"/>
    <p:sldId id="261" r:id="rId12"/>
    <p:sldId id="27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purl.oclc.org/ooxml/drawingml/main" xmlns:r="http://purl.oclc.org/ooxml/officeDocument/relationships" xmlns:p="http://purl.oclc.org/ooxml/presentationml/main">
  <p:cmAuthor id="1" name="Denny, Angelita" initials="DA" lastIdx="4" clrIdx="0">
    <p:extLst>
      <p:ext uri="{19B8F6BF-5375-455C-9EA6-DF929625EA0E}">
        <p15:presenceInfo xmlns:p15="http://schemas.microsoft.com/office/powerpoint/2012/main" userId="S-1-5-21-2135965853-1571895472-3306051810-20372" providerId="AD"/>
      </p:ext>
    </p:extLst>
  </p:cmAuthor>
  <p:cmAuthor id="2" name="Bernardo Renteria" initials="BR" lastIdx="1" clrIdx="1">
    <p:extLst>
      <p:ext uri="{19B8F6BF-5375-455C-9EA6-DF929625EA0E}">
        <p15:presenceInfo xmlns:p15="http://schemas.microsoft.com/office/powerpoint/2012/main" userId="89efd07f9b04ef87" providerId="Windows Live"/>
      </p:ext>
    </p:extLst>
  </p:cmAuthor>
</p:cmAuthorLst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B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%"/>
            </a:schemeClr>
          </a:solidFill>
        </a:fill>
      </a:tcStyle>
    </a:wholeTbl>
    <a:band1H>
      <a:tcStyle>
        <a:tcBdr/>
        <a:fill>
          <a:solidFill>
            <a:schemeClr val="accent1">
              <a:tint val="40%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%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%" g="0%" b="0%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%"/>
            </a:schemeClr>
          </a:solidFill>
        </a:fill>
      </a:tcStyle>
    </a:wholeTbl>
    <a:band1H>
      <a:tcStyle>
        <a:tcBdr/>
        <a:fill>
          <a:solidFill>
            <a:schemeClr val="dk1">
              <a:tint val="40%"/>
            </a:schemeClr>
          </a:solidFill>
        </a:fill>
      </a:tcStyle>
    </a:band1H>
    <a:band1V>
      <a:tcStyle>
        <a:tcBdr/>
        <a:fill>
          <a:solidFill>
            <a:schemeClr val="dk1">
              <a:tint val="40%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%"/>
            </a:schemeClr>
          </a:solidFill>
        </a:fill>
      </a:tcStyle>
    </a:lastRow>
    <a:firstRow>
      <a:tcTxStyle b="on">
        <a:fontRef idx="minor">
          <a:scrgbClr r="0%" g="0%" b="0%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purl.oclc.org/ooxml/drawingml/main" xmlns:r="http://purl.oclc.org/ooxml/officeDocument/relationships" xmlns:p="http://purl.oclc.org/ooxml/presentationml/main">
  <p:normalViewPr horzBarState="maximized">
    <p:restoredLeft sz="15%" autoAdjust="0"/>
    <p:restoredTop sz="94.66%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purl.oclc.org/ooxml/officeDocument/relationships/slide" Target="slides/slide7.xml"/><Relationship Id="rId13" Type="http://purl.oclc.org/ooxml/officeDocument/relationships/slide" Target="slides/slide12.xml"/><Relationship Id="rId18" Type="http://purl.oclc.org/ooxml/officeDocument/relationships/theme" Target="theme/theme1.xml"/><Relationship Id="rId3" Type="http://purl.oclc.org/ooxml/officeDocument/relationships/slide" Target="slides/slide2.xml"/><Relationship Id="rId7" Type="http://purl.oclc.org/ooxml/officeDocument/relationships/slide" Target="slides/slide6.xml"/><Relationship Id="rId12" Type="http://purl.oclc.org/ooxml/officeDocument/relationships/slide" Target="slides/slide11.xml"/><Relationship Id="rId17" Type="http://purl.oclc.org/ooxml/officeDocument/relationships/viewProps" Target="viewProps.xml"/><Relationship Id="rId2" Type="http://purl.oclc.org/ooxml/officeDocument/relationships/slide" Target="slides/slide1.xml"/><Relationship Id="rId16" Type="http://purl.oclc.org/ooxml/officeDocument/relationships/presProps" Target="presProps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5" Type="http://purl.oclc.org/ooxml/officeDocument/relationships/slide" Target="slides/slide4.xml"/><Relationship Id="rId15" Type="http://purl.oclc.org/ooxml/officeDocument/relationships/commentAuthors" Target="commentAuthors.xml"/><Relationship Id="rId10" Type="http://purl.oclc.org/ooxml/officeDocument/relationships/slide" Target="slides/slide9.xml"/><Relationship Id="rId19" Type="http://purl.oclc.org/ooxml/officeDocument/relationships/tableStyles" Target="tableStyles.xml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BE6A0-61E3-46E8-BF99-09ECFAF8961E}" type="datetimeFigureOut">
              <a:rPr lang="en-US" smtClean="0"/>
              <a:t>4/10/2020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7CC29-FBDD-41C9-9DB4-A22BB0325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3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purl.oclc.org/ooxml/officeDocument/relationships/image" Target="../media/image2.png"/><Relationship Id="rId1" Type="http://purl.oclc.org/ooxml/officeDocument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purl.oclc.org/ooxml/officeDocument/relationships/image" Target="../media/image3.png"/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3110D3AA-A9CD-45D9-8E97-90E683AE7934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69360"/>
      </p:ext>
    </p:extLst>
  </p:cSld>
  <p:clrMapOvr>
    <a:masterClrMapping/>
  </p:clrMapOvr>
</p:sldLayout>
</file>

<file path=ppt/slideLayouts/slideLayout10.xml><?xml version="1.0" encoding="utf-8"?>
<p:sldLayout xmlns:a="http://purl.oclc.org/ooxml/drawingml/main" xmlns:r="http://purl.oclc.org/ooxml/officeDocument/relationships" xmlns:p="http://purl.oclc.org/ooxml/presentationml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%">
                  <a:srgbClr val="FFFFFF"/>
                </a:gs>
                <a:gs pos="100%">
                  <a:schemeClr val="tx1">
                    <a:alpha val="0%"/>
                  </a:schemeClr>
                </a:gs>
              </a:gsLst>
              <a:path path="circle">
                <a:fillToRect l="50%" t="50%" r="50%" b="50%"/>
              </a:path>
              <a:tileRect/>
            </a:gradFill>
            <a:miter lim="800%"/>
          </a:ln>
          <a:effectLst>
            <a:outerShdw blurRad="254000" algn="tl" rotWithShape="0">
              <a:srgbClr val="000000">
                <a:alpha val="43%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78397-595F-41B3-AD0B-1B1BC1A7CA33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638660"/>
      </p:ext>
    </p:extLst>
  </p:cSld>
  <p:clrMapOvr>
    <a:masterClrMapping/>
  </p:clrMapOvr>
</p:sldLayout>
</file>

<file path=ppt/slideLayouts/slideLayout11.xml><?xml version="1.0" encoding="utf-8"?>
<p:sldLayout xmlns:a="http://purl.oclc.org/ooxml/drawingml/main" xmlns:r="http://purl.oclc.org/ooxml/officeDocument/relationships" xmlns:p="http://purl.oclc.org/ooxml/presentationml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B9621-9454-4DFA-AD02-2262B146CEA3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656423"/>
      </p:ext>
    </p:extLst>
  </p:cSld>
  <p:clrMapOvr>
    <a:masterClrMapping/>
  </p:clrMapOvr>
</p:sldLayout>
</file>

<file path=ppt/slideLayouts/slideLayout12.xml><?xml version="1.0" encoding="utf-8"?>
<p:sldLayout xmlns:a="http://purl.oclc.org/ooxml/drawingml/main" xmlns:r="http://purl.oclc.org/ooxml/officeDocument/relationships" xmlns:p="http://purl.oclc.org/ooxml/presentationml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%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%"/>
                      <a:lumOff val="35%"/>
                      <a:alpha val="40%"/>
                    </a:schemeClr>
                  </a:glow>
                  <a:outerShdw blurRad="28575" dist="38100" dir="14040000" algn="tl" rotWithShape="0">
                    <a:srgbClr val="000000">
                      <a:alpha val="25%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%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%"/>
                      <a:lumOff val="35%"/>
                      <a:alpha val="40%"/>
                    </a:schemeClr>
                  </a:glow>
                  <a:outerShdw blurRad="28575" dist="38100" dir="14040000" algn="tl" rotWithShape="0">
                    <a:srgbClr val="000000">
                      <a:alpha val="25%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EEFE6-9177-45B3-B05E-96A46CD7EE82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460106"/>
      </p:ext>
    </p:extLst>
  </p:cSld>
  <p:clrMapOvr>
    <a:masterClrMapping/>
  </p:clrMapOvr>
</p:sldLayout>
</file>

<file path=ppt/slideLayouts/slideLayout13.xml><?xml version="1.0" encoding="utf-8"?>
<p:sldLayout xmlns:a="http://purl.oclc.org/ooxml/drawingml/main" xmlns:r="http://purl.oclc.org/ooxml/officeDocument/relationships" xmlns:p="http://purl.oclc.org/ooxml/presentationml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5420E-515B-413B-BDBB-53EE298DE542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36747"/>
      </p:ext>
    </p:extLst>
  </p:cSld>
  <p:clrMapOvr>
    <a:masterClrMapping/>
  </p:clrMapOvr>
</p:sldLayout>
</file>

<file path=ppt/slideLayouts/slideLayout14.xml><?xml version="1.0" encoding="utf-8"?>
<p:sldLayout xmlns:a="http://purl.oclc.org/ooxml/drawingml/main" xmlns:r="http://purl.oclc.org/ooxml/officeDocument/relationships" xmlns:p="http://purl.oclc.org/ooxml/presentationml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%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%"/>
                      <a:lumOff val="35%"/>
                      <a:alpha val="40%"/>
                    </a:schemeClr>
                  </a:glow>
                  <a:outerShdw blurRad="28575" dist="38100" dir="14040000" algn="tl" rotWithShape="0">
                    <a:srgbClr val="000000">
                      <a:alpha val="25%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%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%"/>
                      <a:lumOff val="35%"/>
                      <a:alpha val="40%"/>
                    </a:schemeClr>
                  </a:glow>
                  <a:outerShdw blurRad="28575" dist="38100" dir="14040000" algn="tl" rotWithShape="0">
                    <a:srgbClr val="000000">
                      <a:alpha val="25%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%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E5153-8ACA-427F-9ACE-C3592A5C8CD0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61867"/>
      </p:ext>
    </p:extLst>
  </p:cSld>
  <p:clrMapOvr>
    <a:masterClrMapping/>
  </p:clrMapOvr>
</p:sldLayout>
</file>

<file path=ppt/slideLayouts/slideLayout15.xml><?xml version="1.0" encoding="utf-8"?>
<p:sldLayout xmlns:a="http://purl.oclc.org/ooxml/drawingml/main" xmlns:r="http://purl.oclc.org/ooxml/officeDocument/relationships" xmlns:p="http://purl.oclc.org/ooxml/presentationml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%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A94FF-72A9-4CDB-BFC1-D86A537F170B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34383"/>
      </p:ext>
    </p:extLst>
  </p:cSld>
  <p:clrMapOvr>
    <a:masterClrMapping/>
  </p:clrMapOvr>
</p:sldLayout>
</file>

<file path=ppt/slideLayouts/slideLayout16.xml><?xml version="1.0" encoding="utf-8"?>
<p:sldLayout xmlns:a="http://purl.oclc.org/ooxml/drawingml/main" xmlns:r="http://purl.oclc.org/ooxml/officeDocument/relationships" xmlns:p="http://purl.oclc.org/ooxml/presentationml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2AB1E-FCAA-418F-B9C0-CE9A5A36BA71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71791"/>
      </p:ext>
    </p:extLst>
  </p:cSld>
  <p:clrMapOvr>
    <a:masterClrMapping/>
  </p:clrMapOvr>
</p:sldLayout>
</file>

<file path=ppt/slideLayouts/slideLayout17.xml><?xml version="1.0" encoding="utf-8"?>
<p:sldLayout xmlns:a="http://purl.oclc.org/ooxml/drawingml/main" xmlns:r="http://purl.oclc.org/ooxml/officeDocument/relationships" xmlns:p="http://purl.oclc.org/ooxml/presentationml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2500F-DDBE-4A76-BACA-F41CCED47C3C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00620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B43F9-2B35-4C1E-B4B6-5EB5B0A5A2EB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82967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66B86-9FA8-4780-9475-1DC0C0F06142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6872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D1EFA-4D56-4C7A-A19C-9C6BC7B2CA84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77840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8B537-4F66-4F0C-90F8-40D3309ADA95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78329"/>
      </p:ext>
    </p:extLst>
  </p:cSld>
  <p:clrMapOvr>
    <a:masterClrMapping/>
  </p:clrMapOvr>
</p:sldLayout>
</file>

<file path=ppt/slideLayouts/slideLayout6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FEF1-D95E-4473-9C51-FC7A652B1436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11457"/>
      </p:ext>
    </p:extLst>
  </p:cSld>
  <p:clrMapOvr>
    <a:masterClrMapping/>
  </p:clrMapOvr>
</p:sldLayout>
</file>

<file path=ppt/slideLayouts/slideLayout7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58B24-32D4-48BB-8F67-7CBE06FB0943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946966"/>
      </p:ext>
    </p:extLst>
  </p:cSld>
  <p:clrMapOvr>
    <a:masterClrMapping/>
  </p:clrMapOvr>
</p:sldLayout>
</file>

<file path=ppt/slideLayouts/slideLayout8.xml><?xml version="1.0" encoding="utf-8"?>
<p:sldLayout xmlns:a="http://purl.oclc.org/ooxml/drawingml/main" xmlns:r="http://purl.oclc.org/ooxml/officeDocument/relationships" xmlns:p="http://purl.oclc.org/ooxml/presentationml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4CB3-FDB2-4058-ABE5-1656A5C53DD6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323478"/>
      </p:ext>
    </p:extLst>
  </p:cSld>
  <p:clrMapOvr>
    <a:masterClrMapping/>
  </p:clrMapOvr>
</p:sldLayout>
</file>

<file path=ppt/slideLayouts/slideLayout9.xml><?xml version="1.0" encoding="utf-8"?>
<p:sldLayout xmlns:a="http://purl.oclc.org/ooxml/drawingml/main" xmlns:r="http://purl.oclc.org/ooxml/officeDocument/relationships" xmlns:p="http://purl.oclc.org/ooxml/presentationml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%">
                  <a:srgbClr val="FFFFFF"/>
                </a:gs>
                <a:gs pos="100%">
                  <a:schemeClr val="tx1">
                    <a:alpha val="0%"/>
                  </a:schemeClr>
                </a:gs>
              </a:gsLst>
              <a:path path="circle">
                <a:fillToRect l="50%" t="50%" r="50%" b="50%"/>
              </a:path>
              <a:tileRect/>
            </a:gradFill>
            <a:miter lim="800%"/>
          </a:ln>
          <a:effectLst>
            <a:outerShdw blurRad="254000" algn="tl" rotWithShape="0">
              <a:srgbClr val="000000">
                <a:alpha val="43%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13F67-29A2-49C7-A326-5589E53BD723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66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purl.oclc.org/ooxml/officeDocument/relationships/slideLayout" Target="../slideLayouts/slideLayout8.xml"/><Relationship Id="rId13" Type="http://purl.oclc.org/ooxml/officeDocument/relationships/slideLayout" Target="../slideLayouts/slideLayout13.xml"/><Relationship Id="rId18" Type="http://purl.oclc.org/ooxml/officeDocument/relationships/theme" Target="../theme/theme1.xml"/><Relationship Id="rId3" Type="http://purl.oclc.org/ooxml/officeDocument/relationships/slideLayout" Target="../slideLayouts/slideLayout3.xml"/><Relationship Id="rId7" Type="http://purl.oclc.org/ooxml/officeDocument/relationships/slideLayout" Target="../slideLayouts/slideLayout7.xml"/><Relationship Id="rId12" Type="http://purl.oclc.org/ooxml/officeDocument/relationships/slideLayout" Target="../slideLayouts/slideLayout12.xml"/><Relationship Id="rId17" Type="http://purl.oclc.org/ooxml/officeDocument/relationships/slideLayout" Target="../slideLayouts/slideLayout17.xml"/><Relationship Id="rId2" Type="http://purl.oclc.org/ooxml/officeDocument/relationships/slideLayout" Target="../slideLayouts/slideLayout2.xml"/><Relationship Id="rId16" Type="http://purl.oclc.org/ooxml/officeDocument/relationships/slideLayout" Target="../slideLayouts/slideLayout16.xml"/><Relationship Id="rId1" Type="http://purl.oclc.org/ooxml/officeDocument/relationships/slideLayout" Target="../slideLayouts/slideLayout1.xml"/><Relationship Id="rId6" Type="http://purl.oclc.org/ooxml/officeDocument/relationships/slideLayout" Target="../slideLayouts/slideLayout6.xml"/><Relationship Id="rId11" Type="http://purl.oclc.org/ooxml/officeDocument/relationships/slideLayout" Target="../slideLayouts/slideLayout11.xml"/><Relationship Id="rId5" Type="http://purl.oclc.org/ooxml/officeDocument/relationships/slideLayout" Target="../slideLayouts/slideLayout5.xml"/><Relationship Id="rId15" Type="http://purl.oclc.org/ooxml/officeDocument/relationships/slideLayout" Target="../slideLayouts/slideLayout15.xml"/><Relationship Id="rId10" Type="http://purl.oclc.org/ooxml/officeDocument/relationships/slideLayout" Target="../slideLayouts/slideLayout10.xml"/><Relationship Id="rId4" Type="http://purl.oclc.org/ooxml/officeDocument/relationships/slideLayout" Target="../slideLayouts/slideLayout4.xml"/><Relationship Id="rId9" Type="http://purl.oclc.org/ooxml/officeDocument/relationships/slideLayout" Target="../slideLayouts/slideLayout9.xml"/><Relationship Id="rId14" Type="http://purl.oclc.org/ooxml/officeDocument/relationships/slideLayout" Target="../slideLayouts/slideLayout1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B3A743D-C16D-4058-A457-CCAF16BD4350}" type="datetime1">
              <a:rPr lang="en-US" smtClean="0"/>
              <a:t>4/10/2020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E66D15D-6EFE-4155-B733-B2EE30A3A7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371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p:hf hdr="0" ftr="0" dt="0"/>
  <p:txStyles>
    <p:titleStyle>
      <a:lvl1pPr algn="l" defTabSz="457200" rtl="0" eaLnBrk="1" latinLnBrk="0" hangingPunct="1">
        <a:spcBef>
          <a:spcPct val="0%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%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5.png"/><Relationship Id="rId2" Type="http://purl.oclc.org/ooxml/officeDocument/relationships/image" Target="../media/image4.jpg"/><Relationship Id="rId1" Type="http://purl.oclc.org/ooxml/officeDocument/relationships/slideLayout" Target="../slideLayouts/slideLayout1.xml"/><Relationship Id="rId5" Type="http://purl.oclc.org/ooxml/officeDocument/relationships/image" Target="../media/image7.jpg"/><Relationship Id="rId4" Type="http://purl.oclc.org/ooxml/officeDocument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purl.oclc.org/ooxml/officeDocument/relationships/image" Target="../media/image36.png"/><Relationship Id="rId1" Type="http://purl.oclc.org/ooxml/officeDocument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purl.oclc.org/ooxml/officeDocument/relationships/image" Target="../media/image37.JPG"/><Relationship Id="rId1" Type="http://purl.oclc.org/ooxml/officeDocument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purl.oclc.org/ooxml/officeDocument/relationships/image" Target="../media/image8.jpg"/><Relationship Id="rId1" Type="http://purl.oclc.org/ooxml/officeDocument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image" Target="../media/image10.png"/><Relationship Id="rId2" Type="http://purl.oclc.org/ooxml/officeDocument/relationships/image" Target="../media/image9.png"/><Relationship Id="rId1" Type="http://purl.oclc.org/ooxml/officeDocument/relationships/slideLayout" Target="../slideLayouts/slideLayout2.xml"/><Relationship Id="rId5" Type="http://purl.oclc.org/ooxml/officeDocument/relationships/image" Target="../media/image12.png"/><Relationship Id="rId4" Type="http://purl.oclc.org/ooxml/officeDocument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purl.oclc.org/ooxml/officeDocument/relationships/image" Target="../media/image13.png"/><Relationship Id="rId1" Type="http://purl.oclc.org/ooxml/officeDocument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purl.oclc.org/ooxml/officeDocument/relationships/image" Target="../media/image20.png"/><Relationship Id="rId3" Type="http://purl.oclc.org/ooxml/officeDocument/relationships/image" Target="../media/image15.png"/><Relationship Id="rId7" Type="http://purl.oclc.org/ooxml/officeDocument/relationships/image" Target="../media/image19.png"/><Relationship Id="rId2" Type="http://purl.oclc.org/ooxml/officeDocument/relationships/image" Target="../media/image14.png"/><Relationship Id="rId1" Type="http://purl.oclc.org/ooxml/officeDocument/relationships/slideLayout" Target="../slideLayouts/slideLayout2.xml"/><Relationship Id="rId6" Type="http://purl.oclc.org/ooxml/officeDocument/relationships/image" Target="../media/image18.png"/><Relationship Id="rId5" Type="http://purl.oclc.org/ooxml/officeDocument/relationships/image" Target="../media/image17.png"/><Relationship Id="rId4" Type="http://purl.oclc.org/ooxml/officeDocument/relationships/image" Target="../media/image16.png"/><Relationship Id="rId9" Type="http://purl.oclc.org/ooxml/officeDocument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image" Target="../media/image23.png"/><Relationship Id="rId2" Type="http://purl.oclc.org/ooxml/officeDocument/relationships/image" Target="../media/image22.tiff"/><Relationship Id="rId1" Type="http://purl.oclc.org/ooxml/officeDocument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image" Target="../media/image25.png"/><Relationship Id="rId2" Type="http://purl.oclc.org/ooxml/officeDocument/relationships/image" Target="../media/image24.png"/><Relationship Id="rId1" Type="http://purl.oclc.org/ooxml/officeDocument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purl.oclc.org/ooxml/officeDocument/relationships/image" Target="../media/image31.png"/><Relationship Id="rId3" Type="http://purl.oclc.org/ooxml/officeDocument/relationships/image" Target="../media/image23.png"/><Relationship Id="rId7" Type="http://purl.oclc.org/ooxml/officeDocument/relationships/image" Target="../media/image30.png"/><Relationship Id="rId2" Type="http://purl.oclc.org/ooxml/officeDocument/relationships/image" Target="../media/image26.png"/><Relationship Id="rId1" Type="http://purl.oclc.org/ooxml/officeDocument/relationships/slideLayout" Target="../slideLayouts/slideLayout4.xml"/><Relationship Id="rId6" Type="http://purl.oclc.org/ooxml/officeDocument/relationships/image" Target="../media/image29.png"/><Relationship Id="rId5" Type="http://purl.oclc.org/ooxml/officeDocument/relationships/image" Target="../media/image28.png"/><Relationship Id="rId4" Type="http://purl.oclc.org/ooxml/officeDocument/relationships/image" Target="../media/image27.png"/><Relationship Id="rId9" Type="http://purl.oclc.org/ooxml/officeDocument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34.jpg"/><Relationship Id="rId2" Type="http://purl.oclc.org/ooxml/officeDocument/relationships/image" Target="../media/image33.jpg"/><Relationship Id="rId1" Type="http://purl.oclc.org/ooxml/officeDocument/relationships/slideLayout" Target="../slideLayouts/slideLayout4.xml"/><Relationship Id="rId5" Type="http://purl.oclc.org/ooxml/officeDocument/relationships/image" Target="../media/image35.jpg"/><Relationship Id="rId4" Type="http://purl.oclc.org/ooxml/officeDocument/relationships/image" Target="../media/image21.jpg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.125%" b="3.125%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%"/>
            </a:schemeClr>
          </a:solidFill>
          <a:ln w="38100" cap="sq">
            <a:solidFill>
              <a:schemeClr val="tx1"/>
            </a:solidFill>
            <a:miter lim="800%"/>
          </a:ln>
        </p:spPr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Next Top Interpolation Method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3" y="4352544"/>
            <a:ext cx="6881889" cy="2066854"/>
          </a:xfrm>
        </p:spPr>
        <p:txBody>
          <a:bodyPr>
            <a:normAutofit lnSpcReduction="10%"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Comparing spatial interpolation methods for use by U.S. Department of Energy- Office of Legacy Management </a:t>
            </a:r>
            <a:r>
              <a:rPr lang="en-US" dirty="0"/>
              <a:t>PRESENTED BY: ALYSSA RENTERIA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Mentors: </a:t>
            </a:r>
            <a:r>
              <a:rPr lang="en-US" dirty="0" err="1">
                <a:solidFill>
                  <a:schemeClr val="tx1"/>
                </a:solidFill>
              </a:rPr>
              <a:t>Angelita</a:t>
            </a:r>
            <a:r>
              <a:rPr lang="en-US" dirty="0">
                <a:solidFill>
                  <a:schemeClr val="tx1"/>
                </a:solidFill>
              </a:rPr>
              <a:t> DENNY &amp; Josh </a:t>
            </a:r>
            <a:r>
              <a:rPr lang="en-US" dirty="0" err="1">
                <a:solidFill>
                  <a:schemeClr val="tx1"/>
                </a:solidFill>
              </a:rPr>
              <a:t>linard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/>
              <a:t>Arizona space grant consortium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</a:rPr>
              <a:t>TuCSon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az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D8DB9-530D-4F88-A1AF-CC58ACAD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 descr="U.S. Department of Energy | Department of Ener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74" y="362704"/>
            <a:ext cx="938934" cy="92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" y="5533527"/>
            <a:ext cx="1324473" cy="1324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541" y="178324"/>
            <a:ext cx="1298713" cy="129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56383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 this project helpful?</a:t>
            </a:r>
          </a:p>
        </p:txBody>
      </p:sp>
      <p:pic>
        <p:nvPicPr>
          <p:cNvPr id="5" name="Content Placeholder 4" descr="Meeting PNG Transparent Images | PNG All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.851%" b="98.806%" l="4.462%" r="96.923%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78974"/>
            <a:ext cx="4995863" cy="2574790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Help uncover some of the issues of a standard universal method</a:t>
            </a:r>
          </a:p>
          <a:p>
            <a:r>
              <a:rPr lang="en-US" sz="2000" dirty="0"/>
              <a:t>Increased understanding in how GIS can be manipulated, to provide better understanding of an area</a:t>
            </a:r>
          </a:p>
          <a:p>
            <a:r>
              <a:rPr lang="en-US" sz="2000" dirty="0"/>
              <a:t>Create maps </a:t>
            </a:r>
            <a:r>
              <a:rPr lang="en-US" sz="2000"/>
              <a:t>that are </a:t>
            </a:r>
            <a:r>
              <a:rPr lang="en-US" sz="2000" dirty="0"/>
              <a:t>proven accurate through modern algorithms and past methods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765050"/>
      </p:ext>
    </p:extLst>
  </p:cSld>
  <p:clrMapOvr>
    <a:masterClrMapping/>
  </p:clrMapOvr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43468" y="424070"/>
            <a:ext cx="6164653" cy="13716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Acknowledgments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E251884-D8F3-455F-9CD6-4B8A4105C8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.086%" r="23.086%"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BF776-210D-467C-9DD3-9BB02DCC5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2006" y="2070778"/>
            <a:ext cx="4021297" cy="3905952"/>
          </a:xfrm>
        </p:spPr>
        <p:txBody>
          <a:bodyPr vert="horz" lIns="91440" tIns="45720" rIns="91440" bIns="45720" rtlCol="0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would like to express my deep gratitude to my mentors Josh Linard and Angelita Denny; the subcommittee for their guidance, encouragement and useful critiques of this project. My grateful thanks are also extended to Mr. Dander for his support with the Shiprock data. I would also like to thank Mr. Brown from Pre-College University, for giving me the opportunity to participate in the Mentorship for Environmental Scholars program. I would also like to thank Michelle Coe for inviting me to present at this year’s Arizona Space Grant Consortium. Finally, I wish to thank my partner, Ki’Ana for her support and encouragement throughout my study.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CC0FEF-4541-4BDD-9E87-6BA0E3AF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%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%"/>
                </a:lnSpc>
                <a:spcAft>
                  <a:spcPts val="600"/>
                </a:spcAft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53896"/>
      </p:ext>
    </p:extLst>
  </p:cSld>
  <p:clrMapOvr>
    <a:masterClrMapping/>
  </p:clrMapOvr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4583" y="1762540"/>
            <a:ext cx="10131427" cy="3124199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/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99888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F769EEE-06AB-41BA-8CA9-206E469AE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63" y="781878"/>
            <a:ext cx="3044952" cy="4359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</a:t>
            </a:r>
          </a:p>
          <a:p>
            <a:pPr marL="0" indent="0">
              <a:buNone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Relevance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Hypothesis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Example of Experiment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Methods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Results</a:t>
            </a:r>
          </a:p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Acknowledgments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BDF6CA-07F7-4E0C-81F0-0B812406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A5E68C64-7303-4D13-8B66-F23A7E8FC7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.266%" r="21.644%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40172"/>
      </p:ext>
    </p:extLst>
  </p:cSld>
  <p:clrMapOvr>
    <a:masterClrMapping/>
  </p:clrMapOvr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01196"/>
            <a:ext cx="10131425" cy="1456267"/>
          </a:xfrm>
        </p:spPr>
        <p:txBody>
          <a:bodyPr/>
          <a:lstStyle/>
          <a:p>
            <a:r>
              <a:rPr lang="en-US" b="1" dirty="0"/>
              <a:t>iNTRODuction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100228"/>
              </p:ext>
            </p:extLst>
          </p:nvPr>
        </p:nvGraphicFramePr>
        <p:xfrm>
          <a:off x="685801" y="1517037"/>
          <a:ext cx="10297680" cy="5051156"/>
        </p:xfrm>
        <a:graphic>
          <a:graphicData uri="http://purl.oclc.org/ooxml/drawingml/table">
            <a:tbl>
              <a:tblPr firstRow="1" bandRow="1">
                <a:tableStyleId>{5202B0CA-FC54-4496-8BCA-5EF66A818D29}</a:tableStyleId>
              </a:tblPr>
              <a:tblGrid>
                <a:gridCol w="5148840">
                  <a:extLst>
                    <a:ext uri="{9D8B030D-6E8A-4147-A177-3AD203B41FA5}">
                      <a16:colId xmlns:a16="http://schemas.microsoft.com/office/drawing/2014/main" val="931306932"/>
                    </a:ext>
                  </a:extLst>
                </a:gridCol>
                <a:gridCol w="5148840">
                  <a:extLst>
                    <a:ext uri="{9D8B030D-6E8A-4147-A177-3AD203B41FA5}">
                      <a16:colId xmlns:a16="http://schemas.microsoft.com/office/drawing/2014/main" val="4221768338"/>
                    </a:ext>
                  </a:extLst>
                </a:gridCol>
              </a:tblGrid>
              <a:tr h="1262789">
                <a:tc>
                  <a:txBody>
                    <a:bodyPr/>
                    <a:lstStyle/>
                    <a:p>
                      <a:r>
                        <a:rPr lang="en-US" dirty="0"/>
                        <a:t>Geostatistical</a:t>
                      </a:r>
                    </a:p>
                  </a:txBody>
                  <a:tcPr marL="94689" marR="9468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Deterministic</a:t>
                      </a:r>
                    </a:p>
                  </a:txBody>
                  <a:tcPr marL="94689" marR="94689"/>
                </a:tc>
                <a:extLst>
                  <a:ext uri="{0D108BD9-81ED-4DB2-BD59-A6C34878D82A}">
                    <a16:rowId xmlns:a16="http://schemas.microsoft.com/office/drawing/2014/main" val="283269879"/>
                  </a:ext>
                </a:extLst>
              </a:tr>
              <a:tr h="1262789">
                <a:tc>
                  <a:txBody>
                    <a:bodyPr/>
                    <a:lstStyle/>
                    <a:p>
                      <a:r>
                        <a:rPr lang="en-US" dirty="0"/>
                        <a:t>Kriging</a:t>
                      </a:r>
                    </a:p>
                  </a:txBody>
                  <a:tcPr marL="94689" marR="9468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IDW</a:t>
                      </a:r>
                    </a:p>
                  </a:txBody>
                  <a:tcPr marL="94689" marR="94689"/>
                </a:tc>
                <a:extLst>
                  <a:ext uri="{0D108BD9-81ED-4DB2-BD59-A6C34878D82A}">
                    <a16:rowId xmlns:a16="http://schemas.microsoft.com/office/drawing/2014/main" val="497285090"/>
                  </a:ext>
                </a:extLst>
              </a:tr>
              <a:tr h="1262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4689" marR="9468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Natural</a:t>
                      </a:r>
                      <a:r>
                        <a:rPr lang="en-US" baseline="0%" dirty="0"/>
                        <a:t> Neighbor</a:t>
                      </a:r>
                      <a:endParaRPr lang="en-US" dirty="0"/>
                    </a:p>
                  </a:txBody>
                  <a:tcPr marL="94689" marR="94689"/>
                </a:tc>
                <a:extLst>
                  <a:ext uri="{0D108BD9-81ED-4DB2-BD59-A6C34878D82A}">
                    <a16:rowId xmlns:a16="http://schemas.microsoft.com/office/drawing/2014/main" val="619922633"/>
                  </a:ext>
                </a:extLst>
              </a:tr>
              <a:tr h="12627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4689" marR="9468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Spline</a:t>
                      </a:r>
                    </a:p>
                  </a:txBody>
                  <a:tcPr marL="94689" marR="94689"/>
                </a:tc>
                <a:extLst>
                  <a:ext uri="{0D108BD9-81ED-4DB2-BD59-A6C34878D82A}">
                    <a16:rowId xmlns:a16="http://schemas.microsoft.com/office/drawing/2014/main" val="207271041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8989FCF-C0E7-41B0-B5A9-EC112ECB1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60" y="2639466"/>
            <a:ext cx="2863999" cy="11957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DD6821-2337-4043-BAA3-707354C9C6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436" y="2846889"/>
            <a:ext cx="3636998" cy="1195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688C1F-1E71-4CCA-BAFD-41E8A700E5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827" y="4028464"/>
            <a:ext cx="2742464" cy="1222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AFBE44-C347-42C9-AC55-770645DBD5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6151" y="5418421"/>
            <a:ext cx="1139816" cy="121834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138896" y="6190368"/>
            <a:ext cx="551167" cy="377825"/>
          </a:xfrm>
        </p:spPr>
        <p:txBody>
          <a:bodyPr/>
          <a:lstStyle/>
          <a:p>
            <a:fld id="{7E66D15D-6EFE-4155-B733-B2EE30A3A7B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0186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437321"/>
            <a:ext cx="10131425" cy="1456267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is this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2" y="2142067"/>
            <a:ext cx="2998302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tool to predict environmental conditions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Easily reproducible for transparency between the private and public sector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AutoShape 2" descr="Shiprock Fact She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78C5B9-FABB-46D0-A346-AA806175CE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.463%" t="11.392%" r="69.45%" b="50.052%"/>
          <a:stretch/>
        </p:blipFill>
        <p:spPr>
          <a:xfrm>
            <a:off x="4187688" y="1523829"/>
            <a:ext cx="7269419" cy="5095607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D15D-6EFE-4155-B733-B2EE30A3A7B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744447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965" y="234209"/>
            <a:ext cx="7729728" cy="118872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of spatial interpolation comparison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782957"/>
            <a:ext cx="2392219" cy="1578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%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019" y="2836545"/>
            <a:ext cx="2293960" cy="1462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321" y="2782957"/>
            <a:ext cx="2544417" cy="1680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%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690" y="2836545"/>
            <a:ext cx="2369289" cy="15236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%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5216337"/>
            <a:ext cx="2279374" cy="1510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7019" y="5290226"/>
            <a:ext cx="2439255" cy="1363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3675" y="5229710"/>
            <a:ext cx="2474063" cy="16282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79901" y="1433902"/>
            <a:ext cx="46987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Water Levels at Shiprock, NM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5999" y="1918277"/>
            <a:ext cx="1011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Kriging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2197" y="2437697"/>
            <a:ext cx="8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59748" y="2432957"/>
            <a:ext cx="8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4047" y="4776241"/>
            <a:ext cx="8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59747" y="4776241"/>
            <a:ext cx="80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02392" y="243295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53741" y="2413625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79901" y="4776241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95616" y="1916547"/>
            <a:ext cx="1836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Natural Neighbor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6506" y="444418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Spline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66935" y="4477437"/>
            <a:ext cx="599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IDW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193712" y="6275588"/>
            <a:ext cx="551167" cy="377825"/>
          </a:xfrm>
        </p:spPr>
        <p:txBody>
          <a:bodyPr/>
          <a:lstStyle/>
          <a:p>
            <a:fld id="{7E66D15D-6EFE-4155-B733-B2EE30A3A7B1}" type="slidenum">
              <a:rPr lang="en-US" smtClean="0"/>
              <a:t>5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8C50BD-56C3-443E-80BE-EF543FB788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.908%" t="9.885%" r="22.787%" b="25.632%"/>
          <a:stretch/>
        </p:blipFill>
        <p:spPr>
          <a:xfrm>
            <a:off x="9246907" y="5316787"/>
            <a:ext cx="2137171" cy="133662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977899" y="4779971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855046599"/>
      </p:ext>
    </p:extLst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33D4E-723E-4010-A65A-2B7326349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084" y="502002"/>
            <a:ext cx="5936974" cy="1625261"/>
          </a:xfrm>
        </p:spPr>
        <p:txBody>
          <a:bodyPr vert="horz" lIns="182880" tIns="182880" rIns="182880" bIns="182880" rtlCol="0" anchor="ctr" anchorCtr="1">
            <a:noAutofit/>
          </a:bodyPr>
          <a:lstStyle/>
          <a:p>
            <a:pPr algn="ctr"/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Accuracy Assessment</a:t>
            </a:r>
            <a:b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methods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7F77C73-5588-4708-A907-EEB3C2983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1327" y="2295995"/>
            <a:ext cx="3594151" cy="128209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Previous Map Reference </a:t>
            </a:r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CCDD91-3AAE-4BA5-9F27-3B0C3A987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%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7A6979-0714-4377-B894-6BE4C2D6E202}" type="slidenum">
              <a:rPr kumimoji="0" lang="en-US" sz="1100" b="0" i="0" u="none" strike="noStrike" kern="1200" cap="none" spc="0" normalizeH="0" baseline="0%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%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%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95540B5-699D-4A0D-8F37-6B1A8932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899" y="1794565"/>
            <a:ext cx="6883200" cy="4453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37" y="2115070"/>
            <a:ext cx="4493141" cy="1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30503"/>
      </p:ext>
    </p:extLst>
  </p:cSld>
  <p:clrMapOvr>
    <a:masterClrMapping/>
  </p:clrMapOvr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75" y="248053"/>
            <a:ext cx="5030860" cy="1144728"/>
          </a:xfrm>
        </p:spPr>
        <p:txBody>
          <a:bodyPr>
            <a:normAutofit fontScale="90%"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Accuracy Assessment Methods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24" y="3313044"/>
            <a:ext cx="4859322" cy="3061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7304" y="3367055"/>
            <a:ext cx="4736209" cy="3009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2957" y="2817931"/>
            <a:ext cx="1511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Before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34705" y="2817931"/>
            <a:ext cx="921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After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03030" y="1982245"/>
            <a:ext cx="1682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B3EBFF"/>
                </a:solidFill>
              </a:rPr>
              <a:t>IDW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003124" y="1432537"/>
            <a:ext cx="4480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391975" y="1560338"/>
            <a:ext cx="3666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Leave One Out Comparison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11764" y="6374158"/>
            <a:ext cx="551167" cy="377825"/>
          </a:xfrm>
        </p:spPr>
        <p:txBody>
          <a:bodyPr/>
          <a:lstStyle/>
          <a:p>
            <a:fld id="{7E66D15D-6EFE-4155-B733-B2EE30A3A7B1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8699580">
            <a:off x="4874485" y="3949705"/>
            <a:ext cx="367501" cy="144448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2710"/>
      </p:ext>
    </p:extLst>
  </p:cSld>
  <p:clrMapOvr>
    <a:masterClrMapping/>
  </p:clrMapOvr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86" y="244376"/>
            <a:ext cx="5151566" cy="13423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251" y="6215803"/>
            <a:ext cx="551167" cy="377825"/>
          </a:xfrm>
        </p:spPr>
        <p:txBody>
          <a:bodyPr/>
          <a:lstStyle/>
          <a:p>
            <a:fld id="{7E66D15D-6EFE-4155-B733-B2EE30A3A7B1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898" y="1586689"/>
            <a:ext cx="4493141" cy="12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7096" y="2633801"/>
            <a:ext cx="1278873" cy="690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2840" y="2633801"/>
            <a:ext cx="1245473" cy="8006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030" y="3317500"/>
            <a:ext cx="5303222" cy="29524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5836" y="3324393"/>
            <a:ext cx="5346415" cy="29455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4989" y="1963382"/>
            <a:ext cx="1861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B3EBFF"/>
                </a:solidFill>
              </a:rPr>
              <a:t>Spline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2206" y="1598882"/>
            <a:ext cx="3822523" cy="646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5203" y="3963732"/>
            <a:ext cx="1359526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5604"/>
      </p:ext>
    </p:extLst>
  </p:cSld>
  <p:clrMapOvr>
    <a:masterClrMapping/>
  </p:clrMapOvr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BF861D-1F97-48EC-9F23-2A30C843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8917E-15EF-45AB-BAD0-E7D0E0738091}"/>
              </a:ext>
            </a:extLst>
          </p:cNvPr>
          <p:cNvSpPr txBox="1"/>
          <p:nvPr/>
        </p:nvSpPr>
        <p:spPr>
          <a:xfrm>
            <a:off x="617088" y="1866228"/>
            <a:ext cx="5531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IDW is the winner of the experiment for handling various accuracy assessments and showing a good representation of the area at Shiprock.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1C63BF-367F-4AF0-9289-7488C6DBC19C}"/>
              </a:ext>
            </a:extLst>
          </p:cNvPr>
          <p:cNvSpPr txBox="1"/>
          <p:nvPr/>
        </p:nvSpPr>
        <p:spPr>
          <a:xfrm>
            <a:off x="6471741" y="2025544"/>
            <a:ext cx="55021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another process for creating a barrier in the kriging method.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BF51A0-6B11-495C-9D19-4162C63A7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.607%" t="12.642%" r="22.787%" b="21.491%"/>
          <a:stretch/>
        </p:blipFill>
        <p:spPr>
          <a:xfrm>
            <a:off x="6687989" y="3073731"/>
            <a:ext cx="5069674" cy="3224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2B3F9D-E028-4C2A-AF7B-F9413E355D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.12%" t="17.996%" r="4.656%" b="16.887%"/>
          <a:stretch/>
        </p:blipFill>
        <p:spPr>
          <a:xfrm>
            <a:off x="354079" y="2920997"/>
            <a:ext cx="2711667" cy="16901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8C50BD-56C3-443E-80BE-EF543FB78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.908%" t="9.885%" r="22.787%" b="25.632%"/>
          <a:stretch/>
        </p:blipFill>
        <p:spPr>
          <a:xfrm>
            <a:off x="3279225" y="2909752"/>
            <a:ext cx="2711667" cy="16959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E8C112-1EBD-4B76-ACBF-3B589FD307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.134%" t="5.863%" r="5.616%" b="5.746%"/>
          <a:stretch/>
        </p:blipFill>
        <p:spPr>
          <a:xfrm>
            <a:off x="1923392" y="4842621"/>
            <a:ext cx="2711667" cy="1696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6122" y="681981"/>
            <a:ext cx="2239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</a:t>
            </a: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62603" y="786388"/>
            <a:ext cx="5011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ADJUSTMENTS</a:t>
            </a:r>
          </a:p>
        </p:txBody>
      </p:sp>
    </p:spTree>
    <p:extLst>
      <p:ext uri="{BB962C8B-B14F-4D97-AF65-F5344CB8AC3E}">
        <p14:creationId xmlns:p14="http://schemas.microsoft.com/office/powerpoint/2010/main" val="255096516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purl.oclc.org/ooxml/officeDocument/relationships/image" Target="../media/image1.jpeg"/></Relationships>
</file>

<file path=ppt/theme/theme1.xml><?xml version="1.0" encoding="utf-8"?>
<a:theme xmlns:a="http://purl.oclc.org/ooxml/drawingml/main" name="Celestial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%">
              <a:schemeClr val="phClr">
                <a:tint val="70%"/>
                <a:lumMod val="110%"/>
              </a:schemeClr>
            </a:gs>
            <a:gs pos="100%">
              <a:schemeClr val="phClr">
                <a:tint val="82%"/>
                <a:alpha val="74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tint val="98%"/>
                <a:lumMod val="100%"/>
              </a:schemeClr>
            </a:gs>
            <a:gs pos="100%">
              <a:schemeClr val="phClr">
                <a:shade val="88%"/>
                <a:lumMod val="88%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%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90%"/>
                <a:shade val="96%"/>
                <a:hueMod val="100%"/>
                <a:satMod val="180%"/>
                <a:lumMod val="110%"/>
              </a:schemeClr>
            </a:gs>
            <a:gs pos="100%">
              <a:schemeClr val="phClr">
                <a:shade val="96%"/>
                <a:satMod val="160%"/>
                <a:lumMod val="100%"/>
              </a:schemeClr>
            </a:gs>
          </a:gsLst>
          <a:lin ang="4740000" scaled="1"/>
        </a:gradFill>
        <a:blipFill>
          <a:blip xmlns:r="http://purl.oclc.org/ooxml/officeDocument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emplate>Celestial</Template>
  <TotalTime>3502</TotalTime>
  <Words>334</Words>
  <Application>Microsoft Office PowerPoint</Application>
  <PresentationFormat>Widescreen</PresentationFormat>
  <Paragraphs>71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Gill Sans MT</vt:lpstr>
      <vt:lpstr>Tahoma</vt:lpstr>
      <vt:lpstr>Celestial</vt:lpstr>
      <vt:lpstr>Next Top Interpolation Method</vt:lpstr>
      <vt:lpstr>PowerPoint Presentation</vt:lpstr>
      <vt:lpstr>iNTRODuction</vt:lpstr>
      <vt:lpstr>Why is this Important?</vt:lpstr>
      <vt:lpstr>Sample of spatial interpolation comparison</vt:lpstr>
      <vt:lpstr>Accuracy Assessment methods </vt:lpstr>
      <vt:lpstr>Accuracy Assessment Methods</vt:lpstr>
      <vt:lpstr>PowerPoint Presentation</vt:lpstr>
      <vt:lpstr>PowerPoint Presentation</vt:lpstr>
      <vt:lpstr>Was this project helpful?</vt:lpstr>
      <vt:lpstr>Acknowledgments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Top Interpolation mETHOD</dc:title>
  <dc:creator>Bernardo Renteria</dc:creator>
  <cp:lastModifiedBy>Bernardo Renteria</cp:lastModifiedBy>
  <cp:revision>76</cp:revision>
  <dcterms:created xsi:type="dcterms:W3CDTF">2020-02-04T06:28:13Z</dcterms:created>
  <dcterms:modified xsi:type="dcterms:W3CDTF">2020-04-10T23:59:07Z</dcterms:modified>
</cp:coreProperties>
</file>